
<file path=[Content_Types].xml><?xml version="1.0" encoding="utf-8"?>
<Types xmlns="http://schemas.openxmlformats.org/package/2006/content-types">
  <Override PartName="/ppt/slideLayouts/slideLayout4.xml" ContentType="application/vnd.openxmlformats-officedocument.presentationml.slideLayout+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Default Extension="jpeg" ContentType="image/jpeg"/>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slideLayouts/slideLayout10.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Override PartName="/ppt/slides/slide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87" r:id="rId1"/>
  </p:sldMasterIdLst>
  <p:sldIdLst>
    <p:sldId id="256" r:id="rId2"/>
    <p:sldId id="257" r:id="rId3"/>
    <p:sldId id="258" r:id="rId4"/>
    <p:sldId id="259" r:id="rId5"/>
    <p:sldId id="262" r:id="rId6"/>
    <p:sldId id="260" r:id="rId7"/>
    <p:sldId id="261"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144" d="100"/>
          <a:sy n="144" d="100"/>
        </p:scale>
        <p:origin x="-143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0106B4A3-4212-4E39-93DE-E053E8F69C28}" type="datetimeFigureOut">
              <a:rPr lang="en-US" smtClean="0"/>
              <a:pPr/>
              <a:t>10/18/16</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kumimoji="0"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3DCDF73-85D2-4237-9B32-053DBDB0C312}" type="slidenum">
              <a:rPr kumimoji="0" lang="en-US" smtClean="0"/>
              <a:pPr/>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F49172-7FB8-7F40-A7FC-00641849A1CF}" type="datetimeFigureOut">
              <a:rPr lang="en-US" smtClean="0"/>
              <a:pPr/>
              <a:t>10/18/16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C8F864-CAAF-3C4B-9034-7B2D550E24E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F49172-7FB8-7F40-A7FC-00641849A1CF}" type="datetimeFigureOut">
              <a:rPr lang="en-US" smtClean="0"/>
              <a:pPr/>
              <a:t>10/18/16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C8F864-CAAF-3C4B-9034-7B2D550E24E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E6F49172-7FB8-7F40-A7FC-00641849A1CF}" type="datetimeFigureOut">
              <a:rPr lang="en-US" smtClean="0"/>
              <a:pPr/>
              <a:t>10/18/16</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6CC8F864-CAAF-3C4B-9034-7B2D550E24E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0106B4A3-4212-4E39-93DE-E053E8F69C28}" type="datetimeFigureOut">
              <a:rPr lang="en-US" smtClean="0"/>
              <a:pPr/>
              <a:t>10/18/16</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kumimoji="0" lang="en-US"/>
          </a:p>
        </p:txBody>
      </p:sp>
      <p:sp>
        <p:nvSpPr>
          <p:cNvPr id="6" name="Slide Number Placeholder 5"/>
          <p:cNvSpPr>
            <a:spLocks noGrp="1"/>
          </p:cNvSpPr>
          <p:nvPr>
            <p:ph type="sldNum" sz="quarter" idx="12"/>
          </p:nvPr>
        </p:nvSpPr>
        <p:spPr>
          <a:xfrm>
            <a:off x="8451056" y="809624"/>
            <a:ext cx="502920" cy="300831"/>
          </a:xfrm>
        </p:spPr>
        <p:txBody>
          <a:bodyPr/>
          <a:lstStyle/>
          <a:p>
            <a:fld id="{A3DCDF73-85D2-4237-9B32-053DBDB0C312}" type="slidenum">
              <a:rPr kumimoji="0" lang="en-US" smtClean="0"/>
              <a:pPr/>
              <a:t>‹#›</a:t>
            </a:fld>
            <a:endParaRPr kumimoji="0"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E6F49172-7FB8-7F40-A7FC-00641849A1CF}" type="datetimeFigureOut">
              <a:rPr lang="en-US" smtClean="0"/>
              <a:pPr/>
              <a:t>10/18/16</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6CC8F864-CAAF-3C4B-9034-7B2D550E24E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E6F49172-7FB8-7F40-A7FC-00641849A1CF}" type="datetimeFigureOut">
              <a:rPr lang="en-US" smtClean="0"/>
              <a:pPr/>
              <a:t>10/18/16</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6CC8F864-CAAF-3C4B-9034-7B2D550E24E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6F49172-7FB8-7F40-A7FC-00641849A1CF}" type="datetimeFigureOut">
              <a:rPr lang="en-US" smtClean="0"/>
              <a:pPr/>
              <a:t>10/18/16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C8F864-CAAF-3C4B-9034-7B2D550E24E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E6F49172-7FB8-7F40-A7FC-00641849A1CF}" type="datetimeFigureOut">
              <a:rPr lang="en-US" smtClean="0"/>
              <a:pPr/>
              <a:t>10/18/16</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6CC8F864-CAAF-3C4B-9034-7B2D550E24E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E6F49172-7FB8-7F40-A7FC-00641849A1CF}" type="datetimeFigureOut">
              <a:rPr lang="en-US" smtClean="0"/>
              <a:pPr/>
              <a:t>10/18/16</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6CC8F864-CAAF-3C4B-9034-7B2D550E24E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E6F49172-7FB8-7F40-A7FC-00641849A1CF}" type="datetimeFigureOut">
              <a:rPr lang="en-US" smtClean="0"/>
              <a:pPr/>
              <a:t>10/18/16</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6CC8F864-CAAF-3C4B-9034-7B2D550E24E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E6F49172-7FB8-7F40-A7FC-00641849A1CF}" type="datetimeFigureOut">
              <a:rPr lang="en-US" smtClean="0"/>
              <a:pPr/>
              <a:t>10/18/16</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CC8F864-CAAF-3C4B-9034-7B2D550E24E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dutopia.org/multiple-intelligences-research"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Technology Integration in </a:t>
            </a:r>
            <a:r>
              <a:rPr lang="en-US" dirty="0" smtClean="0"/>
              <a:t>the Classroom</a:t>
            </a:r>
            <a:endParaRPr lang="en-US" dirty="0"/>
          </a:p>
        </p:txBody>
      </p:sp>
      <p:sp>
        <p:nvSpPr>
          <p:cNvPr id="3" name="Subtitle 2"/>
          <p:cNvSpPr>
            <a:spLocks noGrp="1"/>
          </p:cNvSpPr>
          <p:nvPr>
            <p:ph type="subTitle" idx="1"/>
          </p:nvPr>
        </p:nvSpPr>
        <p:spPr>
          <a:xfrm>
            <a:off x="540544" y="3467429"/>
            <a:ext cx="8062912" cy="1752600"/>
          </a:xfrm>
        </p:spPr>
        <p:txBody>
          <a:bodyPr>
            <a:normAutofit/>
          </a:bodyPr>
          <a:lstStyle/>
          <a:p>
            <a:r>
              <a:rPr lang="en-US" b="1" dirty="0" err="1" smtClean="0"/>
              <a:t>Alexa</a:t>
            </a:r>
            <a:r>
              <a:rPr lang="en-US" b="1" dirty="0" smtClean="0"/>
              <a:t> Sbordone</a:t>
            </a:r>
          </a:p>
          <a:p>
            <a:r>
              <a:rPr lang="en-US" sz="2200" dirty="0" smtClean="0"/>
              <a:t>Education 7201T- Seminar in Applied Theory and Research</a:t>
            </a:r>
          </a:p>
          <a:p>
            <a:r>
              <a:rPr lang="en-US" sz="2200" dirty="0" smtClean="0"/>
              <a:t>Fall 2016</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Contents</a:t>
            </a:r>
            <a:endParaRPr lang="en-US" dirty="0"/>
          </a:p>
        </p:txBody>
      </p:sp>
      <p:sp>
        <p:nvSpPr>
          <p:cNvPr id="3" name="Content Placeholder 2"/>
          <p:cNvSpPr>
            <a:spLocks noGrp="1"/>
          </p:cNvSpPr>
          <p:nvPr>
            <p:ph idx="1"/>
          </p:nvPr>
        </p:nvSpPr>
        <p:spPr/>
        <p:txBody>
          <a:bodyPr/>
          <a:lstStyle/>
          <a:p>
            <a:pPr marL="109728" indent="0">
              <a:buNone/>
            </a:pPr>
            <a:endParaRPr lang="en-US" dirty="0" smtClean="0"/>
          </a:p>
          <a:p>
            <a:r>
              <a:rPr lang="en-US" dirty="0" smtClean="0"/>
              <a:t>Statement of the Problem</a:t>
            </a:r>
          </a:p>
          <a:p>
            <a:pPr marL="109728" indent="0">
              <a:buNone/>
            </a:pPr>
            <a:endParaRPr lang="en-US" dirty="0" smtClean="0"/>
          </a:p>
          <a:p>
            <a:r>
              <a:rPr lang="en-US" dirty="0" smtClean="0"/>
              <a:t>Review of Related Literature</a:t>
            </a:r>
          </a:p>
          <a:p>
            <a:pPr marL="109728" indent="0">
              <a:buNone/>
            </a:pPr>
            <a:endParaRPr lang="en-US" dirty="0" smtClean="0"/>
          </a:p>
          <a:p>
            <a:r>
              <a:rPr lang="en-US" dirty="0" smtClean="0"/>
              <a:t>Statement of the Hypothesis</a:t>
            </a:r>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the Problem</a:t>
            </a:r>
            <a:endParaRPr lang="en-US" dirty="0"/>
          </a:p>
        </p:txBody>
      </p:sp>
      <p:sp>
        <p:nvSpPr>
          <p:cNvPr id="3" name="Content Placeholder 2"/>
          <p:cNvSpPr>
            <a:spLocks noGrp="1"/>
          </p:cNvSpPr>
          <p:nvPr>
            <p:ph idx="1"/>
          </p:nvPr>
        </p:nvSpPr>
        <p:spPr>
          <a:xfrm>
            <a:off x="457200" y="1511960"/>
            <a:ext cx="8229600" cy="4727396"/>
          </a:xfrm>
        </p:spPr>
        <p:txBody>
          <a:bodyPr>
            <a:normAutofit fontScale="70000" lnSpcReduction="20000"/>
          </a:bodyPr>
          <a:lstStyle/>
          <a:p>
            <a:r>
              <a:rPr lang="en-US" dirty="0" smtClean="0"/>
              <a:t>As technology rapidly grows in our country and all over the world, it is important that it is being integrated in classrooms, of all ages.  Our students were born into this media driven society, and educators should be keeping up with it in the curriculum. </a:t>
            </a:r>
          </a:p>
          <a:p>
            <a:r>
              <a:rPr lang="en-US" dirty="0" smtClean="0"/>
              <a:t> The challenge, of course, is finding ways to use technology and how to help students use it.  It is also significant that the technology is being taught or used within the lesson and not separated.  </a:t>
            </a:r>
          </a:p>
          <a:p>
            <a:r>
              <a:rPr lang="en-US" dirty="0" smtClean="0"/>
              <a:t>	Another challenge to consider is that the students might be distracted by technology.  Children in this generation know how to use all of this fancy equipment better than anyone, because they were born into this age and do not know a world without it.  </a:t>
            </a:r>
          </a:p>
          <a:p>
            <a:r>
              <a:rPr lang="en-US" dirty="0" smtClean="0"/>
              <a:t>It is our job to teach them how to use it academically and purposefully.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Related Literature </a:t>
            </a:r>
            <a:endParaRPr lang="en-US" dirty="0"/>
          </a:p>
        </p:txBody>
      </p:sp>
      <p:sp>
        <p:nvSpPr>
          <p:cNvPr id="3" name="Content Placeholder 2"/>
          <p:cNvSpPr>
            <a:spLocks noGrp="1"/>
          </p:cNvSpPr>
          <p:nvPr>
            <p:ph idx="1"/>
          </p:nvPr>
        </p:nvSpPr>
        <p:spPr>
          <a:xfrm>
            <a:off x="457200" y="1527454"/>
            <a:ext cx="8229600" cy="4927354"/>
          </a:xfrm>
        </p:spPr>
        <p:txBody>
          <a:bodyPr>
            <a:normAutofit/>
          </a:bodyPr>
          <a:lstStyle/>
          <a:p>
            <a:r>
              <a:rPr lang="en-US" sz="1800" dirty="0" smtClean="0">
                <a:solidFill>
                  <a:srgbClr val="FFFFFF"/>
                </a:solidFill>
              </a:rPr>
              <a:t>According to David V. </a:t>
            </a:r>
            <a:r>
              <a:rPr lang="en-US" sz="1800" dirty="0" err="1" smtClean="0">
                <a:solidFill>
                  <a:srgbClr val="FFFFFF"/>
                </a:solidFill>
              </a:rPr>
              <a:t>Loertscher</a:t>
            </a:r>
            <a:r>
              <a:rPr lang="en-US" sz="1800" dirty="0" smtClean="0">
                <a:solidFill>
                  <a:srgbClr val="FFFFFF"/>
                </a:solidFill>
              </a:rPr>
              <a:t> there have been a plethora of reports about technology in education during the last decade.  Access to technology has grown rapidly in American schools during the last decade. Today, nearly all schools own computers and have access to Internet resources, and students are using school computers in more ways than ever before.</a:t>
            </a:r>
          </a:p>
          <a:p>
            <a:r>
              <a:rPr lang="en-US" sz="1800" dirty="0" smtClean="0"/>
              <a:t>Six studies were conducted during the past decade that present a more favorable picture of computer-enriched instruction. Five out of the six studies found that computer enrichment helped students to improve their writing skills. </a:t>
            </a:r>
          </a:p>
          <a:p>
            <a:r>
              <a:rPr lang="en-US" sz="1800" dirty="0" smtClean="0"/>
              <a:t>The major reason teachers chose to use technology was because they felt it resulted in increased student engagement. Some of the same factors that impacted whether students used the computer were evident in the decision about whether teachers used technology. Equipment availability, instructional time schedules, and curricular concerns were all concerns that impacted both teacher and student technology usage. </a:t>
            </a:r>
            <a:endParaRPr lang="en-US" sz="1800" dirty="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905815"/>
            <a:ext cx="8229600" cy="5548993"/>
          </a:xfrm>
        </p:spPr>
        <p:txBody>
          <a:bodyPr>
            <a:normAutofit fontScale="70000" lnSpcReduction="20000"/>
          </a:bodyPr>
          <a:lstStyle/>
          <a:p>
            <a:r>
              <a:rPr lang="en-US" dirty="0" smtClean="0"/>
              <a:t>The theory of multiple intelligences was developed in 1983 by Dr. Howard Gardner. Dr. Gardner proposes eight different intelligences to account for a broader range of human potential in children and adults.  </a:t>
            </a:r>
          </a:p>
          <a:p>
            <a:pPr lvl="1"/>
            <a:r>
              <a:rPr lang="en-US" dirty="0" smtClean="0"/>
              <a:t> visual-</a:t>
            </a:r>
            <a:r>
              <a:rPr lang="en-US" dirty="0" err="1" smtClean="0"/>
              <a:t>spacial</a:t>
            </a:r>
            <a:r>
              <a:rPr lang="en-US" dirty="0" smtClean="0"/>
              <a:t> - where students can use visuals, drawings, pictures or videos, as a learning tool, which could be aided by technology.  </a:t>
            </a:r>
          </a:p>
          <a:p>
            <a:pPr lvl="1"/>
            <a:r>
              <a:rPr lang="en-US" dirty="0" smtClean="0"/>
              <a:t>interpersonal - where students understand by interacting with others. These students learn through interaction with tools including computers, laptops, </a:t>
            </a:r>
            <a:r>
              <a:rPr lang="en-US" dirty="0" err="1" smtClean="0"/>
              <a:t>ipads</a:t>
            </a:r>
            <a:r>
              <a:rPr lang="en-US" dirty="0" smtClean="0"/>
              <a:t> or smart boards.</a:t>
            </a:r>
          </a:p>
          <a:p>
            <a:pPr>
              <a:buNone/>
            </a:pPr>
            <a:endParaRPr lang="en-US" dirty="0" smtClean="0"/>
          </a:p>
          <a:p>
            <a:r>
              <a:rPr lang="en-US" dirty="0" smtClean="0"/>
              <a:t>John Dewey is most famous for his role in what is called progressive education. Progressive education is essentially a view of education that emphasizes the need to learn by doing. Dewey believed that human beings learn through a </a:t>
            </a:r>
          </a:p>
          <a:p>
            <a:pPr lvl="1"/>
            <a:r>
              <a:rPr lang="en-US" dirty="0" smtClean="0"/>
              <a:t>'hands on' approach - students must interact with their environment in order to adapt and learn.  Students can interact with technology, while using a hands on approach to make achievements in the classroom.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51970" y="267494"/>
            <a:ext cx="8556910" cy="1399032"/>
          </a:xfrm>
        </p:spPr>
        <p:txBody>
          <a:bodyPr>
            <a:noAutofit/>
          </a:bodyPr>
          <a:lstStyle/>
          <a:p>
            <a:r>
              <a:rPr lang="en-US" sz="4500" dirty="0" smtClean="0"/>
              <a:t>Statement of the Hypothesis</a:t>
            </a:r>
            <a:endParaRPr lang="en-US" sz="4500" dirty="0"/>
          </a:p>
        </p:txBody>
      </p:sp>
      <p:sp>
        <p:nvSpPr>
          <p:cNvPr id="3" name="Content Placeholder 2"/>
          <p:cNvSpPr>
            <a:spLocks noGrp="1"/>
          </p:cNvSpPr>
          <p:nvPr>
            <p:ph idx="1"/>
          </p:nvPr>
        </p:nvSpPr>
        <p:spPr>
          <a:xfrm>
            <a:off x="457200" y="1882808"/>
            <a:ext cx="8229600" cy="4275910"/>
          </a:xfrm>
        </p:spPr>
        <p:txBody>
          <a:bodyPr>
            <a:normAutofit/>
          </a:bodyPr>
          <a:lstStyle/>
          <a:p>
            <a:r>
              <a:rPr lang="en-US" sz="3200" dirty="0" smtClean="0"/>
              <a:t>Implementing instructional technology to 23 second grade students, three times a week for forty-five minutes for over six weeks in the morning, at a New York City public school in Brooklyn, New York, will increase overall student literacy test scores.</a:t>
            </a:r>
            <a:endParaRPr lang="en-US" sz="3200"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9851"/>
            <a:ext cx="8229600" cy="1155015"/>
          </a:xfrm>
        </p:spPr>
        <p:txBody>
          <a:bodyPr/>
          <a:lstStyle/>
          <a:p>
            <a:r>
              <a:rPr lang="en-US" dirty="0" smtClean="0"/>
              <a:t>References</a:t>
            </a:r>
            <a:endParaRPr lang="en-US" dirty="0"/>
          </a:p>
        </p:txBody>
      </p:sp>
      <p:sp>
        <p:nvSpPr>
          <p:cNvPr id="3" name="Content Placeholder 2"/>
          <p:cNvSpPr>
            <a:spLocks noGrp="1"/>
          </p:cNvSpPr>
          <p:nvPr>
            <p:ph idx="1"/>
          </p:nvPr>
        </p:nvSpPr>
        <p:spPr>
          <a:xfrm>
            <a:off x="457200" y="1340512"/>
            <a:ext cx="8229600" cy="4885816"/>
          </a:xfrm>
        </p:spPr>
        <p:txBody>
          <a:bodyPr>
            <a:normAutofit fontScale="85000" lnSpcReduction="20000"/>
          </a:bodyPr>
          <a:lstStyle/>
          <a:p>
            <a:r>
              <a:rPr lang="en-US" sz="1405" dirty="0" err="1" smtClean="0"/>
              <a:t>Blau</a:t>
            </a:r>
            <a:r>
              <a:rPr lang="en-US" sz="1405" dirty="0" smtClean="0"/>
              <a:t>, I. (2011). Teachers for "Smart Classrooms": The Extent of Implementation of an Interactive Whiteboard-based Professional Development Program on Elementary Teachers' Instructional Practices. Interdisciplinary Journal of E-Learning &amp; Learning Objects, 7275-289. </a:t>
            </a:r>
          </a:p>
          <a:p>
            <a:r>
              <a:rPr lang="en-US" sz="1405" dirty="0" err="1" smtClean="0"/>
              <a:t>Caranikas</a:t>
            </a:r>
            <a:r>
              <a:rPr lang="en-US" sz="1405" dirty="0" smtClean="0"/>
              <a:t>-Walker, F., </a:t>
            </a:r>
            <a:r>
              <a:rPr lang="en-US" sz="1405" dirty="0" err="1" smtClean="0"/>
              <a:t>Huntsberger</a:t>
            </a:r>
            <a:r>
              <a:rPr lang="en-US" sz="1405" dirty="0" smtClean="0"/>
              <a:t>, B., Maloney, C., Shapley, K., Sheehan. D., </a:t>
            </a:r>
            <a:r>
              <a:rPr lang="en-US" sz="1405" dirty="0" err="1" smtClean="0"/>
              <a:t>Sturges</a:t>
            </a:r>
            <a:r>
              <a:rPr lang="en-US" sz="1405" dirty="0" smtClean="0"/>
              <a:t>, K.  (2006) Effects of Technology Immersion on Teaching and Learning: Evidence from Observations of Sixth-Grade Classrooms. </a:t>
            </a:r>
            <a:r>
              <a:rPr lang="en-US" sz="1405" i="1" dirty="0" smtClean="0"/>
              <a:t>Texas Center for Educational Research</a:t>
            </a:r>
            <a:r>
              <a:rPr lang="en-US" sz="1405" dirty="0" smtClean="0"/>
              <a:t>.  </a:t>
            </a:r>
            <a:r>
              <a:rPr lang="en-US" sz="1405" dirty="0" err="1" smtClean="0"/>
              <a:t>Retievd</a:t>
            </a:r>
            <a:r>
              <a:rPr lang="en-US" sz="1405" dirty="0" smtClean="0"/>
              <a:t> from https://www.tasb.org/About-TASB/Related-Sites-and-Affiliated-Entities/TCER-Reports/documents/etxtip/y1_observation_rpt.pdf </a:t>
            </a:r>
          </a:p>
          <a:p>
            <a:r>
              <a:rPr lang="en-US" sz="1405" dirty="0" smtClean="0"/>
              <a:t>Carver, Lin B. “Teacher Perception of Barriers and Benefits in K-12 Technology Usage.” </a:t>
            </a:r>
            <a:r>
              <a:rPr lang="en-US" sz="1405" i="1" dirty="0" smtClean="0"/>
              <a:t>Volume 15 issue 1 </a:t>
            </a:r>
            <a:r>
              <a:rPr lang="en-US" sz="1405" dirty="0" smtClean="0"/>
              <a:t>(2016): The Turkish Online Journal of Educational Technology. Web. 8 Sept. 2016.</a:t>
            </a:r>
          </a:p>
          <a:p>
            <a:r>
              <a:rPr lang="en-US" sz="1405" dirty="0" err="1" smtClean="0"/>
              <a:t>Kulik</a:t>
            </a:r>
            <a:r>
              <a:rPr lang="en-US" sz="1405" dirty="0" smtClean="0"/>
              <a:t>, James A. “Effects of Using Instructional Technology in Elementary and Secondary Schools: What Controlled Evaluation Studies Say” </a:t>
            </a:r>
            <a:r>
              <a:rPr lang="en-US" sz="1405" i="1" dirty="0" smtClean="0"/>
              <a:t>SRI Project Number P10446.001</a:t>
            </a:r>
            <a:r>
              <a:rPr lang="en-US" sz="1405" dirty="0" smtClean="0"/>
              <a:t> (2003): SRI International. Web. 8 Sept. 2016.</a:t>
            </a:r>
          </a:p>
          <a:p>
            <a:r>
              <a:rPr lang="en-US" sz="1405" dirty="0" err="1" smtClean="0"/>
              <a:t>Loertscher</a:t>
            </a:r>
            <a:r>
              <a:rPr lang="en-US" sz="1405" dirty="0" smtClean="0"/>
              <a:t>, David V. "Unleash the power of technology in education." </a:t>
            </a:r>
            <a:r>
              <a:rPr lang="en-US" sz="1405" i="1" dirty="0" smtClean="0"/>
              <a:t>Teacher Librarian</a:t>
            </a:r>
            <a:r>
              <a:rPr lang="en-US" sz="1405" dirty="0" smtClean="0"/>
              <a:t> 39.1(2011): 46+. </a:t>
            </a:r>
            <a:r>
              <a:rPr lang="en-US" sz="1405" i="1" dirty="0" smtClean="0"/>
              <a:t>Academic </a:t>
            </a:r>
            <a:r>
              <a:rPr lang="en-US" sz="1405" i="1" dirty="0" err="1" smtClean="0"/>
              <a:t>OneFile</a:t>
            </a:r>
            <a:r>
              <a:rPr lang="en-US" sz="1405" dirty="0" smtClean="0"/>
              <a:t>. Web. 8 Sept. 2016.</a:t>
            </a:r>
          </a:p>
          <a:p>
            <a:r>
              <a:rPr lang="en-US" sz="1405" dirty="0" smtClean="0"/>
              <a:t>Wang, C., </a:t>
            </a:r>
            <a:r>
              <a:rPr lang="en-US" sz="1405" dirty="0" err="1" smtClean="0"/>
              <a:t>Ke</a:t>
            </a:r>
            <a:r>
              <a:rPr lang="en-US" sz="1405" dirty="0" smtClean="0"/>
              <a:t>, Y., Wu, J., &amp; Hsu, W. (2012). Collaborative Action Research on Technology Integration for Science Learning. Journal of Science Education &amp; Technology, 21(1), 125-132. doi:10.1007/s10956-011-9289</a:t>
            </a:r>
            <a:r>
              <a:rPr lang="en-US" sz="1405" dirty="0" smtClean="0"/>
              <a:t>-0</a:t>
            </a:r>
          </a:p>
          <a:p>
            <a:r>
              <a:rPr lang="en-US" sz="1405" dirty="0" smtClean="0"/>
              <a:t>Means, B. (2010). Technology and Education Change: Focus on Student Learning. Journal Of Research On Technology In Education, 42(3), 285-</a:t>
            </a:r>
            <a:r>
              <a:rPr lang="en-US" sz="1405" dirty="0" smtClean="0"/>
              <a:t>307</a:t>
            </a:r>
          </a:p>
          <a:p>
            <a:r>
              <a:rPr lang="en-US" sz="1405" dirty="0" smtClean="0"/>
              <a:t>Lewis, D. </a:t>
            </a:r>
            <a:r>
              <a:rPr lang="en-US" sz="1405" dirty="0" err="1" smtClean="0"/>
              <a:t>H.</a:t>
            </a:r>
            <a:r>
              <a:rPr lang="en-US" sz="1405" i="1" dirty="0" err="1" smtClean="0"/>
              <a:t>Enhanced</a:t>
            </a:r>
            <a:r>
              <a:rPr lang="en-US" sz="1405" i="1" dirty="0" smtClean="0"/>
              <a:t> one-to-one technology integration through elementary teachers' technological, pedagogical, and content knowledge </a:t>
            </a:r>
            <a:r>
              <a:rPr lang="en-US" sz="1405" dirty="0" smtClean="0"/>
              <a:t>Available from ERIC. (1697501117; ED551706</a:t>
            </a:r>
            <a:r>
              <a:rPr lang="en-US" sz="1405" dirty="0" smtClean="0"/>
              <a:t>).</a:t>
            </a:r>
          </a:p>
          <a:p>
            <a:r>
              <a:rPr lang="en-US" sz="1405" dirty="0" err="1" smtClean="0"/>
              <a:t>Kalota</a:t>
            </a:r>
            <a:r>
              <a:rPr lang="en-US" sz="1405" dirty="0" smtClean="0"/>
              <a:t>, F., &amp; Hung, W. (2013). Instructional Effects of a Performance Support System Designed to Guide </a:t>
            </a:r>
            <a:r>
              <a:rPr lang="en-US" sz="1405" dirty="0" err="1" smtClean="0"/>
              <a:t>Preservice</a:t>
            </a:r>
            <a:r>
              <a:rPr lang="en-US" sz="1405" dirty="0" smtClean="0"/>
              <a:t> Teachers in Developing Technology Integration Strategies. British Journal Of Educational Technology, 44(3), 442-452.</a:t>
            </a:r>
            <a:r>
              <a:rPr lang="en-US" sz="1405" dirty="0" smtClean="0"/>
              <a:t> </a:t>
            </a:r>
          </a:p>
          <a:p>
            <a:r>
              <a:rPr lang="en-US" sz="1405" dirty="0" err="1" smtClean="0"/>
              <a:t>Keengwe</a:t>
            </a:r>
            <a:r>
              <a:rPr lang="en-US" sz="1405" dirty="0" smtClean="0"/>
              <a:t>, J., &amp; Hussein, F. (2014). Using Computer-Assisted Instruction to Enhance Achievement of English Language Learners. Education And Information Technologies, 19(2), 295-306. </a:t>
            </a:r>
            <a:endParaRPr lang="en-US" sz="1405" dirty="0" smtClean="0"/>
          </a:p>
          <a:p>
            <a:r>
              <a:rPr lang="en-US" sz="1405" dirty="0" smtClean="0"/>
              <a:t>Multiple Intelligences: What Does the Research Say? </a:t>
            </a:r>
            <a:r>
              <a:rPr lang="en-US" sz="1405" dirty="0" smtClean="0">
                <a:hlinkClick r:id="rId2"/>
              </a:rPr>
              <a:t>http://www.edutopia.org/multiple-intelligences-research</a:t>
            </a:r>
            <a:r>
              <a:rPr lang="en-US" sz="1405" dirty="0" smtClean="0"/>
              <a:t> (2016) </a:t>
            </a:r>
          </a:p>
          <a:p>
            <a:endParaRPr lang="en-US" sz="12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Verve.thmx</Template>
  <TotalTime>53</TotalTime>
  <Words>1093</Words>
  <Application>Microsoft Macintosh PowerPoint</Application>
  <PresentationFormat>On-screen Show (4:3)</PresentationFormat>
  <Paragraphs>40</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Verve</vt:lpstr>
      <vt:lpstr>Technology Integration in the Classroom</vt:lpstr>
      <vt:lpstr>Table of Contents</vt:lpstr>
      <vt:lpstr>Statement of the Problem</vt:lpstr>
      <vt:lpstr>Review of Related Literature </vt:lpstr>
      <vt:lpstr>Slide 5</vt:lpstr>
      <vt:lpstr>Statement of the Hypothesis</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Technology Integration</dc:title>
  <dc:creator>Jillian Sbordone</dc:creator>
  <cp:lastModifiedBy>Jillian Sbordone</cp:lastModifiedBy>
  <cp:revision>5</cp:revision>
  <dcterms:created xsi:type="dcterms:W3CDTF">2016-10-18T20:34:24Z</dcterms:created>
  <dcterms:modified xsi:type="dcterms:W3CDTF">2016-10-18T20:50:10Z</dcterms:modified>
</cp:coreProperties>
</file>